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8" r:id="rId1"/>
  </p:sldMasterIdLst>
  <p:sldIdLst>
    <p:sldId id="256" r:id="rId2"/>
    <p:sldId id="257" r:id="rId3"/>
    <p:sldId id="258" r:id="rId4"/>
    <p:sldId id="259" r:id="rId5"/>
    <p:sldId id="260" r:id="rId6"/>
    <p:sldId id="261" r:id="rId7"/>
    <p:sldId id="267" r:id="rId8"/>
    <p:sldId id="262" r:id="rId9"/>
    <p:sldId id="268" r:id="rId10"/>
    <p:sldId id="265" r:id="rId11"/>
    <p:sldId id="269" r:id="rId12"/>
    <p:sldId id="270"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5" d="100"/>
          <a:sy n="65" d="100"/>
        </p:scale>
        <p:origin x="1358" y="5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B66EE2-7095-4463-B68F-8A5AAC26014A}" type="datetimeFigureOut">
              <a:rPr lang="en-MY" smtClean="0"/>
              <a:t>27/6/2016</a:t>
            </a:fld>
            <a:endParaRPr lang="en-MY"/>
          </a:p>
        </p:txBody>
      </p:sp>
      <p:sp>
        <p:nvSpPr>
          <p:cNvPr id="5" name="Footer Placeholder 4"/>
          <p:cNvSpPr>
            <a:spLocks noGrp="1"/>
          </p:cNvSpPr>
          <p:nvPr>
            <p:ph type="ftr" sz="quarter" idx="11"/>
          </p:nvPr>
        </p:nvSpPr>
        <p:spPr>
          <a:xfrm>
            <a:off x="2416500" y="329307"/>
            <a:ext cx="4973915" cy="309201"/>
          </a:xfrm>
        </p:spPr>
        <p:txBody>
          <a:bodyPr/>
          <a:lstStyle/>
          <a:p>
            <a:endParaRPr lang="en-MY"/>
          </a:p>
        </p:txBody>
      </p:sp>
      <p:sp>
        <p:nvSpPr>
          <p:cNvPr id="6" name="Slide Number Placeholder 5"/>
          <p:cNvSpPr>
            <a:spLocks noGrp="1"/>
          </p:cNvSpPr>
          <p:nvPr>
            <p:ph type="sldNum" sz="quarter" idx="12"/>
          </p:nvPr>
        </p:nvSpPr>
        <p:spPr>
          <a:xfrm>
            <a:off x="1437664" y="798973"/>
            <a:ext cx="811019" cy="503578"/>
          </a:xfrm>
        </p:spPr>
        <p:txBody>
          <a:bodyPr/>
          <a:lstStyle/>
          <a:p>
            <a:fld id="{2A06AB5A-A8F1-4B9D-A250-F2ABE5D0AFEC}" type="slidenum">
              <a:rPr lang="en-MY" smtClean="0"/>
              <a:t>‹#›</a:t>
            </a:fld>
            <a:endParaRPr lang="en-MY"/>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2744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66EE2-7095-4463-B68F-8A5AAC26014A}" type="datetimeFigureOut">
              <a:rPr lang="en-MY" smtClean="0"/>
              <a:t>27/6/2016</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A06AB5A-A8F1-4B9D-A250-F2ABE5D0AFEC}" type="slidenum">
              <a:rPr lang="en-MY" smtClean="0"/>
              <a:t>‹#›</a:t>
            </a:fld>
            <a:endParaRPr lang="en-MY"/>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9303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66EE2-7095-4463-B68F-8A5AAC26014A}" type="datetimeFigureOut">
              <a:rPr lang="en-MY" smtClean="0"/>
              <a:t>27/6/2016</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A06AB5A-A8F1-4B9D-A250-F2ABE5D0AFEC}" type="slidenum">
              <a:rPr lang="en-MY" smtClean="0"/>
              <a:t>‹#›</a:t>
            </a:fld>
            <a:endParaRPr lang="en-MY"/>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3762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66EE2-7095-4463-B68F-8A5AAC26014A}" type="datetimeFigureOut">
              <a:rPr lang="en-MY" smtClean="0"/>
              <a:t>27/6/2016</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A06AB5A-A8F1-4B9D-A250-F2ABE5D0AFEC}" type="slidenum">
              <a:rPr lang="en-MY" smtClean="0"/>
              <a:t>‹#›</a:t>
            </a:fld>
            <a:endParaRPr lang="en-MY"/>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2819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B66EE2-7095-4463-B68F-8A5AAC26014A}" type="datetimeFigureOut">
              <a:rPr lang="en-MY" smtClean="0"/>
              <a:t>27/6/2016</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A06AB5A-A8F1-4B9D-A250-F2ABE5D0AFEC}" type="slidenum">
              <a:rPr lang="en-MY" smtClean="0"/>
              <a:t>‹#›</a:t>
            </a:fld>
            <a:endParaRPr lang="en-MY"/>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1018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66EE2-7095-4463-B68F-8A5AAC26014A}" type="datetimeFigureOut">
              <a:rPr lang="en-MY" smtClean="0"/>
              <a:t>27/6/2016</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2A06AB5A-A8F1-4B9D-A250-F2ABE5D0AFEC}" type="slidenum">
              <a:rPr lang="en-MY" smtClean="0"/>
              <a:t>‹#›</a:t>
            </a:fld>
            <a:endParaRPr lang="en-MY"/>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5991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B66EE2-7095-4463-B68F-8A5AAC26014A}" type="datetimeFigureOut">
              <a:rPr lang="en-MY" smtClean="0"/>
              <a:t>27/6/2016</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2A06AB5A-A8F1-4B9D-A250-F2ABE5D0AFEC}" type="slidenum">
              <a:rPr lang="en-MY" smtClean="0"/>
              <a:t>‹#›</a:t>
            </a:fld>
            <a:endParaRPr lang="en-MY"/>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4125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66EE2-7095-4463-B68F-8A5AAC26014A}" type="datetimeFigureOut">
              <a:rPr lang="en-MY" smtClean="0"/>
              <a:t>27/6/2016</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2A06AB5A-A8F1-4B9D-A250-F2ABE5D0AFEC}" type="slidenum">
              <a:rPr lang="en-MY" smtClean="0"/>
              <a:t>‹#›</a:t>
            </a:fld>
            <a:endParaRPr lang="en-MY"/>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7166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66EE2-7095-4463-B68F-8A5AAC26014A}" type="datetimeFigureOut">
              <a:rPr lang="en-MY" smtClean="0"/>
              <a:t>27/6/2016</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2A06AB5A-A8F1-4B9D-A250-F2ABE5D0AFEC}" type="slidenum">
              <a:rPr lang="en-MY" smtClean="0"/>
              <a:t>‹#›</a:t>
            </a:fld>
            <a:endParaRPr lang="en-MY"/>
          </a:p>
        </p:txBody>
      </p:sp>
    </p:spTree>
    <p:extLst>
      <p:ext uri="{BB962C8B-B14F-4D97-AF65-F5344CB8AC3E}">
        <p14:creationId xmlns:p14="http://schemas.microsoft.com/office/powerpoint/2010/main" val="313008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B66EE2-7095-4463-B68F-8A5AAC26014A}" type="datetimeFigureOut">
              <a:rPr lang="en-MY" smtClean="0"/>
              <a:t>27/6/2016</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2A06AB5A-A8F1-4B9D-A250-F2ABE5D0AFEC}" type="slidenum">
              <a:rPr lang="en-MY" smtClean="0"/>
              <a:t>‹#›</a:t>
            </a:fld>
            <a:endParaRPr lang="en-MY"/>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2123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0B66EE2-7095-4463-B68F-8A5AAC26014A}" type="datetimeFigureOut">
              <a:rPr lang="en-MY" smtClean="0"/>
              <a:t>27/6/2016</a:t>
            </a:fld>
            <a:endParaRPr lang="en-MY"/>
          </a:p>
        </p:txBody>
      </p:sp>
      <p:sp>
        <p:nvSpPr>
          <p:cNvPr id="6" name="Footer Placeholder 5"/>
          <p:cNvSpPr>
            <a:spLocks noGrp="1"/>
          </p:cNvSpPr>
          <p:nvPr>
            <p:ph type="ftr" sz="quarter" idx="11"/>
          </p:nvPr>
        </p:nvSpPr>
        <p:spPr>
          <a:xfrm>
            <a:off x="1447382" y="318640"/>
            <a:ext cx="5541004" cy="320931"/>
          </a:xfrm>
        </p:spPr>
        <p:txBody>
          <a:bodyPr/>
          <a:lstStyle/>
          <a:p>
            <a:endParaRPr lang="en-MY"/>
          </a:p>
        </p:txBody>
      </p:sp>
      <p:sp>
        <p:nvSpPr>
          <p:cNvPr id="7" name="Slide Number Placeholder 6"/>
          <p:cNvSpPr>
            <a:spLocks noGrp="1"/>
          </p:cNvSpPr>
          <p:nvPr>
            <p:ph type="sldNum" sz="quarter" idx="12"/>
          </p:nvPr>
        </p:nvSpPr>
        <p:spPr/>
        <p:txBody>
          <a:bodyPr/>
          <a:lstStyle/>
          <a:p>
            <a:fld id="{2A06AB5A-A8F1-4B9D-A250-F2ABE5D0AFEC}" type="slidenum">
              <a:rPr lang="en-MY" smtClean="0"/>
              <a:t>‹#›</a:t>
            </a:fld>
            <a:endParaRPr lang="en-MY"/>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8775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0B66EE2-7095-4463-B68F-8A5AAC26014A}" type="datetimeFigureOut">
              <a:rPr lang="en-MY" smtClean="0"/>
              <a:t>27/6/2016</a:t>
            </a:fld>
            <a:endParaRPr lang="en-MY"/>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A06AB5A-A8F1-4B9D-A250-F2ABE5D0AFEC}" type="slidenum">
              <a:rPr lang="en-MY" smtClean="0"/>
              <a:t>‹#›</a:t>
            </a:fld>
            <a:endParaRPr lang="en-MY"/>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29118"/>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481" y="901181"/>
            <a:ext cx="2727325"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764" y="949916"/>
            <a:ext cx="2934260" cy="109696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4025900" y="7831138"/>
            <a:ext cx="5900738" cy="17462"/>
          </a:xfrm>
          <a:prstGeom prst="line">
            <a:avLst/>
          </a:prstGeom>
        </p:spPr>
        <p:style>
          <a:lnRef idx="1">
            <a:schemeClr val="dk1"/>
          </a:lnRef>
          <a:fillRef idx="0">
            <a:schemeClr val="dk1"/>
          </a:fillRef>
          <a:effectRef idx="0">
            <a:schemeClr val="dk1"/>
          </a:effectRef>
          <a:fontRef idx="minor">
            <a:schemeClr val="tx1"/>
          </a:fontRef>
        </p:style>
      </p:cxnSp>
      <p:sp>
        <p:nvSpPr>
          <p:cNvPr id="5" name="Rectangle 4"/>
          <p:cNvSpPr>
            <a:spLocks noChangeArrowheads="1"/>
          </p:cNvSpPr>
          <p:nvPr/>
        </p:nvSpPr>
        <p:spPr bwMode="auto">
          <a:xfrm>
            <a:off x="3305175" y="3422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10" name="Rectangle 9"/>
          <p:cNvSpPr/>
          <p:nvPr/>
        </p:nvSpPr>
        <p:spPr>
          <a:xfrm>
            <a:off x="3158285" y="1966518"/>
            <a:ext cx="6096000" cy="2369880"/>
          </a:xfrm>
          <a:prstGeom prst="rect">
            <a:avLst/>
          </a:prstGeom>
        </p:spPr>
        <p:txBody>
          <a:bodyPr>
            <a:spAutoFit/>
          </a:bodyPr>
          <a:lstStyle/>
          <a:p>
            <a:pPr lvl="0" algn="ctr" eaLnBrk="0" fontAlgn="base" hangingPunct="0">
              <a:spcBef>
                <a:spcPct val="0"/>
              </a:spcBef>
              <a:spcAft>
                <a:spcPct val="0"/>
              </a:spcAft>
            </a:pPr>
            <a:br>
              <a:rPr kumimoji="0" lang="en-US" altLang="en-US" sz="2800"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ahoma" panose="020B0604030504040204" pitchFamily="34" charset="0"/>
              </a:rPr>
              <a:t>FACULTY OF COMPUTING AND INFORMATICS</a:t>
            </a:r>
            <a:endParaRPr kumimoji="0" lang="en-US" altLang="en-US" sz="1050" b="0" i="0" u="none" strike="noStrike" cap="none" normalizeH="0" baseline="0" dirty="0">
              <a:ln>
                <a:noFill/>
              </a:ln>
              <a:solidFill>
                <a:schemeClr val="tx1"/>
              </a:solidFill>
              <a:effectLst/>
            </a:endParaRPr>
          </a:p>
          <a:p>
            <a:pPr lvl="0" algn="ctr" eaLnBrk="0" fontAlgn="base" hangingPunct="0">
              <a:spcBef>
                <a:spcPct val="0"/>
              </a:spcBef>
              <a:spcAft>
                <a:spcPct val="0"/>
              </a:spcAf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ahoma" panose="020B0604030504040204" pitchFamily="34" charset="0"/>
              </a:rPr>
              <a:t>UNIVERSITI MALAYSIA SABAH</a:t>
            </a:r>
            <a:endParaRPr kumimoji="0" lang="en-US" altLang="en-US" sz="1050" b="0" i="0" u="none" strike="noStrike" cap="none" normalizeH="0" baseline="0" dirty="0">
              <a:ln>
                <a:noFill/>
              </a:ln>
              <a:solidFill>
                <a:schemeClr val="tx1"/>
              </a:solidFill>
              <a:effectLst/>
            </a:endParaRPr>
          </a:p>
          <a:p>
            <a:pPr lvl="0" algn="ctr" eaLnBrk="0" fontAlgn="base" hangingPunct="0">
              <a:spcBef>
                <a:spcPct val="0"/>
              </a:spcBef>
              <a:spcAft>
                <a:spcPct val="0"/>
              </a:spcAf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ahoma" panose="020B0604030504040204" pitchFamily="34" charset="0"/>
              </a:rPr>
              <a:t>SEMESTER 2 2015/2016</a:t>
            </a:r>
          </a:p>
          <a:p>
            <a:pPr lvl="0" algn="ctr" eaLnBrk="0" fontAlgn="base" hangingPunct="0">
              <a:spcBef>
                <a:spcPct val="0"/>
              </a:spcBef>
              <a:spcAft>
                <a:spcPct val="0"/>
              </a:spcAf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0" algn="ctr" eaLnBrk="0" fontAlgn="base" hangingPunct="0">
              <a:spcBef>
                <a:spcPct val="0"/>
              </a:spcBef>
              <a:spcAft>
                <a:spcPct val="0"/>
              </a:spcAft>
              <a:tabLst>
                <a:tab pos="485775" algn="l"/>
              </a:tabLst>
            </a:pPr>
            <a:r>
              <a:rPr lang="en-US" altLang="en-US" b="1" dirty="0">
                <a:latin typeface="Calibri" panose="020F0502020204030204" pitchFamily="34" charset="0"/>
                <a:ea typeface="Calibri" panose="020F0502020204030204" pitchFamily="34" charset="0"/>
                <a:cs typeface="Tahoma" panose="020B0604030504040204" pitchFamily="34" charset="0"/>
              </a:rPr>
              <a:t>INDUSTRIAL TRANNING AT MOTION ANALYSIS LAB UNIVERSITY BRUNEI DARUSSALAM</a:t>
            </a:r>
            <a:endParaRPr kumimoji="0" lang="en-US" altLang="en-US" sz="1050" b="0" i="0" u="none" strike="noStrike" cap="none" normalizeH="0" baseline="0" dirty="0">
              <a:ln>
                <a:noFill/>
              </a:ln>
              <a:solidFill>
                <a:schemeClr val="tx1"/>
              </a:solidFill>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3156145173"/>
              </p:ext>
            </p:extLst>
          </p:nvPr>
        </p:nvGraphicFramePr>
        <p:xfrm>
          <a:off x="2973481" y="4421084"/>
          <a:ext cx="5955366" cy="1896815"/>
        </p:xfrm>
        <a:graphic>
          <a:graphicData uri="http://schemas.openxmlformats.org/drawingml/2006/table">
            <a:tbl>
              <a:tblPr firstRow="1" firstCol="1" bandRow="1">
                <a:tableStyleId>{5C22544A-7EE6-4342-B048-85BDC9FD1C3A}</a:tableStyleId>
              </a:tblPr>
              <a:tblGrid>
                <a:gridCol w="2109785">
                  <a:extLst>
                    <a:ext uri="{9D8B030D-6E8A-4147-A177-3AD203B41FA5}">
                      <a16:colId xmlns:a16="http://schemas.microsoft.com/office/drawing/2014/main" val="1428801512"/>
                    </a:ext>
                  </a:extLst>
                </a:gridCol>
                <a:gridCol w="3845581">
                  <a:extLst>
                    <a:ext uri="{9D8B030D-6E8A-4147-A177-3AD203B41FA5}">
                      <a16:colId xmlns:a16="http://schemas.microsoft.com/office/drawing/2014/main" val="605999968"/>
                    </a:ext>
                  </a:extLst>
                </a:gridCol>
              </a:tblGrid>
              <a:tr h="428822">
                <a:tc>
                  <a:txBody>
                    <a:bodyPr/>
                    <a:lstStyle/>
                    <a:p>
                      <a:pPr>
                        <a:lnSpc>
                          <a:spcPct val="115000"/>
                        </a:lnSpc>
                        <a:spcAft>
                          <a:spcPts val="0"/>
                        </a:spcAft>
                      </a:pPr>
                      <a:r>
                        <a:rPr lang="en-MY" sz="1100" dirty="0">
                          <a:effectLst/>
                          <a:latin typeface="+mj-lt"/>
                        </a:rPr>
                        <a:t>NAME</a:t>
                      </a:r>
                      <a:endParaRPr lang="en-MY" sz="11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tabLst>
                          <a:tab pos="485775" algn="l"/>
                        </a:tabLst>
                      </a:pPr>
                      <a:r>
                        <a:rPr lang="en-MY" sz="1100" dirty="0">
                          <a:effectLst/>
                          <a:latin typeface="+mj-lt"/>
                        </a:rPr>
                        <a:t>NURUL FATIHAH BINTI MOHD RASID</a:t>
                      </a:r>
                    </a:p>
                    <a:p>
                      <a:pPr>
                        <a:lnSpc>
                          <a:spcPct val="115000"/>
                        </a:lnSpc>
                        <a:spcAft>
                          <a:spcPts val="0"/>
                        </a:spcAft>
                        <a:tabLst>
                          <a:tab pos="485775" algn="l"/>
                        </a:tabLst>
                      </a:pPr>
                      <a:r>
                        <a:rPr lang="en-MY" sz="1100" dirty="0">
                          <a:effectLst/>
                          <a:latin typeface="+mj-lt"/>
                          <a:ea typeface="MS Gothic" panose="020B0609070205080204" pitchFamily="49" charset="-128"/>
                          <a:cs typeface="Times New Roman" panose="02020603050405020304" pitchFamily="18" charset="0"/>
                        </a:rPr>
                        <a:t>TUAN</a:t>
                      </a:r>
                      <a:r>
                        <a:rPr lang="en-MY" sz="1100" baseline="0" dirty="0">
                          <a:effectLst/>
                          <a:latin typeface="+mj-lt"/>
                          <a:ea typeface="MS Gothic" panose="020B0609070205080204" pitchFamily="49" charset="-128"/>
                          <a:cs typeface="Times New Roman" panose="02020603050405020304" pitchFamily="18" charset="0"/>
                        </a:rPr>
                        <a:t> MOHD SAIFUDDIN BIN TUAN MOKHTAR</a:t>
                      </a:r>
                      <a:endParaRPr lang="en-MY" sz="1100" dirty="0">
                        <a:effectLst/>
                        <a:latin typeface="+mj-lt"/>
                        <a:ea typeface="MS Gothic" panose="020B06090702050802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8159458"/>
                  </a:ext>
                </a:extLst>
              </a:tr>
              <a:tr h="0">
                <a:tc>
                  <a:txBody>
                    <a:bodyPr/>
                    <a:lstStyle/>
                    <a:p>
                      <a:pPr>
                        <a:lnSpc>
                          <a:spcPct val="115000"/>
                        </a:lnSpc>
                        <a:spcAft>
                          <a:spcPts val="0"/>
                        </a:spcAft>
                      </a:pPr>
                      <a:r>
                        <a:rPr lang="en-MY" sz="1100" dirty="0">
                          <a:effectLst/>
                          <a:latin typeface="+mj-lt"/>
                        </a:rPr>
                        <a:t>PROGRAME CODE &amp; NAME</a:t>
                      </a:r>
                      <a:endParaRPr lang="en-MY" sz="11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MY" sz="1100" dirty="0">
                          <a:effectLst/>
                          <a:latin typeface="+mj-lt"/>
                        </a:rPr>
                        <a:t>HC05 NETWORK ENGINEERING</a:t>
                      </a:r>
                    </a:p>
                    <a:p>
                      <a:pPr>
                        <a:lnSpc>
                          <a:spcPct val="115000"/>
                        </a:lnSpc>
                        <a:spcAft>
                          <a:spcPts val="0"/>
                        </a:spcAft>
                      </a:pPr>
                      <a:r>
                        <a:rPr lang="en-MY" sz="1100" dirty="0">
                          <a:effectLst/>
                          <a:latin typeface="+mj-lt"/>
                          <a:ea typeface="Calibri" panose="020F0502020204030204" pitchFamily="34" charset="0"/>
                          <a:cs typeface="Times New Roman" panose="02020603050405020304" pitchFamily="18" charset="0"/>
                        </a:rPr>
                        <a:t>HC00 SOFTWARE ENGINEERING</a:t>
                      </a:r>
                    </a:p>
                  </a:txBody>
                  <a:tcPr marL="68580" marR="68580" marT="0" marB="0"/>
                </a:tc>
                <a:extLst>
                  <a:ext uri="{0D108BD9-81ED-4DB2-BD59-A6C34878D82A}">
                    <a16:rowId xmlns:a16="http://schemas.microsoft.com/office/drawing/2014/main" val="2623206120"/>
                  </a:ext>
                </a:extLst>
              </a:tr>
              <a:tr h="0">
                <a:tc>
                  <a:txBody>
                    <a:bodyPr/>
                    <a:lstStyle/>
                    <a:p>
                      <a:pPr>
                        <a:lnSpc>
                          <a:spcPct val="115000"/>
                        </a:lnSpc>
                        <a:spcAft>
                          <a:spcPts val="0"/>
                        </a:spcAft>
                      </a:pPr>
                      <a:r>
                        <a:rPr lang="en-MY" sz="1100" dirty="0">
                          <a:effectLst/>
                          <a:latin typeface="+mj-lt"/>
                        </a:rPr>
                        <a:t>ORGANIZATION NAME</a:t>
                      </a:r>
                      <a:endParaRPr lang="en-MY" sz="11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MY" sz="1100" dirty="0">
                          <a:effectLst/>
                          <a:latin typeface="+mj-lt"/>
                        </a:rPr>
                        <a:t>FACULTY</a:t>
                      </a:r>
                      <a:r>
                        <a:rPr lang="en-MY" sz="1100" baseline="0" dirty="0">
                          <a:effectLst/>
                          <a:latin typeface="+mj-lt"/>
                        </a:rPr>
                        <a:t> OF SCIENCE , </a:t>
                      </a:r>
                      <a:r>
                        <a:rPr lang="en-MY" sz="1100" dirty="0">
                          <a:effectLst/>
                          <a:latin typeface="+mj-lt"/>
                        </a:rPr>
                        <a:t>UNIVERSITI BRUNEI DARUSSALAM</a:t>
                      </a:r>
                      <a:endParaRPr lang="en-MY" sz="11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4328459"/>
                  </a:ext>
                </a:extLst>
              </a:tr>
              <a:tr h="0">
                <a:tc>
                  <a:txBody>
                    <a:bodyPr/>
                    <a:lstStyle/>
                    <a:p>
                      <a:pPr>
                        <a:lnSpc>
                          <a:spcPct val="115000"/>
                        </a:lnSpc>
                        <a:spcAft>
                          <a:spcPts val="0"/>
                        </a:spcAft>
                      </a:pPr>
                      <a:r>
                        <a:rPr lang="en-MY" sz="1100">
                          <a:effectLst/>
                          <a:latin typeface="+mj-lt"/>
                        </a:rPr>
                        <a:t>ACADEMIC SUPERVISOR NAME</a:t>
                      </a:r>
                      <a:endParaRPr lang="en-MY" sz="11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l" eaLnBrk="0" fontAlgn="base" hangingPunct="0">
                        <a:spcBef>
                          <a:spcPct val="0"/>
                        </a:spcBef>
                        <a:spcAft>
                          <a:spcPct val="0"/>
                        </a:spcAft>
                      </a:pPr>
                      <a:r>
                        <a:rPr lang="en-MY" sz="1100" dirty="0">
                          <a:latin typeface="+mj-lt"/>
                        </a:rPr>
                        <a:t>ASSOCIATE PROFESSOR DR JASON TEO</a:t>
                      </a:r>
                      <a:endParaRPr lang="en-MY" sz="1100" dirty="0">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4984572"/>
                  </a:ext>
                </a:extLst>
              </a:tr>
              <a:tr h="0">
                <a:tc>
                  <a:txBody>
                    <a:bodyPr/>
                    <a:lstStyle/>
                    <a:p>
                      <a:pPr>
                        <a:lnSpc>
                          <a:spcPct val="115000"/>
                        </a:lnSpc>
                        <a:spcAft>
                          <a:spcPts val="0"/>
                        </a:spcAft>
                      </a:pPr>
                      <a:r>
                        <a:rPr lang="en-MY" sz="1100" dirty="0">
                          <a:effectLst/>
                          <a:latin typeface="+mj-lt"/>
                        </a:rPr>
                        <a:t>INDUSTRIAL SUPERVISOR NAME</a:t>
                      </a:r>
                      <a:endParaRPr lang="en-MY" sz="11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MY" sz="1100" dirty="0">
                          <a:effectLst/>
                          <a:latin typeface="+mj-lt"/>
                        </a:rPr>
                        <a:t>ASSOCIATE PROFESSOR DR S. M. N. AROSHA SENANAYAKE</a:t>
                      </a:r>
                      <a:endParaRPr lang="en-MY" sz="11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0407644"/>
                  </a:ext>
                </a:extLst>
              </a:tr>
              <a:tr h="0">
                <a:tc>
                  <a:txBody>
                    <a:bodyPr/>
                    <a:lstStyle/>
                    <a:p>
                      <a:pPr>
                        <a:lnSpc>
                          <a:spcPct val="115000"/>
                        </a:lnSpc>
                        <a:spcAft>
                          <a:spcPts val="0"/>
                        </a:spcAft>
                      </a:pPr>
                      <a:r>
                        <a:rPr lang="en-MY" sz="1100" dirty="0">
                          <a:effectLst/>
                          <a:latin typeface="+mj-lt"/>
                          <a:ea typeface="Calibri" panose="020F0502020204030204" pitchFamily="34" charset="0"/>
                          <a:cs typeface="Times New Roman" panose="02020603050405020304" pitchFamily="18" charset="0"/>
                        </a:rPr>
                        <a:t>TUTOR</a:t>
                      </a:r>
                    </a:p>
                  </a:txBody>
                  <a:tcPr marL="68580" marR="68580" marT="0" marB="0"/>
                </a:tc>
                <a:tc>
                  <a:txBody>
                    <a:bodyPr/>
                    <a:lstStyle/>
                    <a:p>
                      <a:pPr>
                        <a:lnSpc>
                          <a:spcPct val="115000"/>
                        </a:lnSpc>
                        <a:spcAft>
                          <a:spcPts val="0"/>
                        </a:spcAft>
                      </a:pPr>
                      <a:r>
                        <a:rPr lang="en-MY" sz="1100" dirty="0">
                          <a:effectLst/>
                          <a:latin typeface="+mj-lt"/>
                          <a:ea typeface="Calibri" panose="020F0502020204030204" pitchFamily="34" charset="0"/>
                          <a:cs typeface="Times New Roman" panose="02020603050405020304" pitchFamily="18" charset="0"/>
                        </a:rPr>
                        <a:t>MR UMAR YAHYA</a:t>
                      </a:r>
                    </a:p>
                  </a:txBody>
                  <a:tcPr marL="68580" marR="68580" marT="0" marB="0"/>
                </a:tc>
                <a:extLst>
                  <a:ext uri="{0D108BD9-81ED-4DB2-BD59-A6C34878D82A}">
                    <a16:rowId xmlns:a16="http://schemas.microsoft.com/office/drawing/2014/main" val="3879672653"/>
                  </a:ext>
                </a:extLst>
              </a:tr>
            </a:tbl>
          </a:graphicData>
        </a:graphic>
      </p:graphicFrame>
    </p:spTree>
    <p:extLst>
      <p:ext uri="{BB962C8B-B14F-4D97-AF65-F5344CB8AC3E}">
        <p14:creationId xmlns:p14="http://schemas.microsoft.com/office/powerpoint/2010/main" val="2732637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Completed tasks</a:t>
            </a:r>
            <a:endParaRPr lang="en-MY" dirty="0"/>
          </a:p>
        </p:txBody>
      </p:sp>
      <p:sp>
        <p:nvSpPr>
          <p:cNvPr id="3" name="Content Placeholder 2"/>
          <p:cNvSpPr>
            <a:spLocks noGrp="1"/>
          </p:cNvSpPr>
          <p:nvPr>
            <p:ph idx="1"/>
          </p:nvPr>
        </p:nvSpPr>
        <p:spPr/>
        <p:txBody>
          <a:bodyPr/>
          <a:lstStyle/>
          <a:p>
            <a:pPr marL="0" indent="0">
              <a:buNone/>
            </a:pPr>
            <a:r>
              <a:rPr lang="en-MY" dirty="0"/>
              <a:t>3) </a:t>
            </a:r>
            <a:r>
              <a:rPr lang="en-MY" u="sng" dirty="0"/>
              <a:t>Design of a trifold brochure with research prospects of Motion Analysis Lab</a:t>
            </a:r>
          </a:p>
          <a:p>
            <a:pPr marL="571500" indent="-571500">
              <a:buFont typeface="+mj-lt"/>
              <a:buAutoNum type="romanUcPeriod"/>
            </a:pPr>
            <a:r>
              <a:rPr lang="en-MY" dirty="0"/>
              <a:t>Design tri-fold brochure describing the research activity of MAL including the research outcome so far. The brochure shall cover all the research projects in MAL with an objective of clear conveying MAL’s research directions to the target audience.</a:t>
            </a:r>
          </a:p>
          <a:p>
            <a:pPr marL="571500" indent="-571500">
              <a:buFont typeface="+mj-lt"/>
              <a:buAutoNum type="romanUcPeriod"/>
            </a:pPr>
            <a:r>
              <a:rPr lang="en-MY" dirty="0"/>
              <a:t>Using adobe Photoshop software to design the brochure</a:t>
            </a:r>
          </a:p>
        </p:txBody>
      </p:sp>
    </p:spTree>
    <p:extLst>
      <p:ext uri="{BB962C8B-B14F-4D97-AF65-F5344CB8AC3E}">
        <p14:creationId xmlns:p14="http://schemas.microsoft.com/office/powerpoint/2010/main" val="3067489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093" y="304084"/>
            <a:ext cx="6922712" cy="5349369"/>
          </a:xfrm>
          <a:prstGeom prst="rect">
            <a:avLst/>
          </a:prstGeom>
        </p:spPr>
      </p:pic>
    </p:spTree>
    <p:extLst>
      <p:ext uri="{BB962C8B-B14F-4D97-AF65-F5344CB8AC3E}">
        <p14:creationId xmlns:p14="http://schemas.microsoft.com/office/powerpoint/2010/main" val="1970798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9282" y="473788"/>
            <a:ext cx="6597134" cy="5097786"/>
          </a:xfrm>
        </p:spPr>
      </p:pic>
    </p:spTree>
    <p:extLst>
      <p:ext uri="{BB962C8B-B14F-4D97-AF65-F5344CB8AC3E}">
        <p14:creationId xmlns:p14="http://schemas.microsoft.com/office/powerpoint/2010/main" val="3756989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Remaining work</a:t>
            </a:r>
          </a:p>
        </p:txBody>
      </p:sp>
      <p:sp>
        <p:nvSpPr>
          <p:cNvPr id="3" name="Content Placeholder 2"/>
          <p:cNvSpPr>
            <a:spLocks noGrp="1"/>
          </p:cNvSpPr>
          <p:nvPr>
            <p:ph idx="1"/>
          </p:nvPr>
        </p:nvSpPr>
        <p:spPr/>
        <p:txBody>
          <a:bodyPr/>
          <a:lstStyle/>
          <a:p>
            <a:pPr marL="0" indent="0">
              <a:buNone/>
            </a:pPr>
            <a:r>
              <a:rPr lang="en-MY" dirty="0"/>
              <a:t>2) </a:t>
            </a:r>
            <a:r>
              <a:rPr lang="en-MY" u="sng" dirty="0"/>
              <a:t>Report Writing</a:t>
            </a:r>
          </a:p>
          <a:p>
            <a:pPr marL="571500" indent="-571500">
              <a:buFont typeface="+mj-lt"/>
              <a:buAutoNum type="romanUcPeriod"/>
            </a:pPr>
            <a:r>
              <a:rPr lang="en-MY" dirty="0"/>
              <a:t>Write a details report on given placement activity.</a:t>
            </a:r>
          </a:p>
          <a:p>
            <a:pPr marL="571500" indent="-571500">
              <a:buFont typeface="+mj-lt"/>
              <a:buAutoNum type="romanUcPeriod"/>
            </a:pPr>
            <a:r>
              <a:rPr lang="en-MY" dirty="0"/>
              <a:t>The report describe the achievement of the specific activity for each of the task 1 until task 3</a:t>
            </a:r>
          </a:p>
          <a:p>
            <a:pPr marL="571500" indent="-571500">
              <a:buFont typeface="+mj-lt"/>
              <a:buAutoNum type="romanUcPeriod"/>
            </a:pPr>
            <a:r>
              <a:rPr lang="en-MY" dirty="0"/>
              <a:t>Report any challenge encountered during the task.</a:t>
            </a:r>
          </a:p>
        </p:txBody>
      </p:sp>
    </p:spTree>
    <p:extLst>
      <p:ext uri="{BB962C8B-B14F-4D97-AF65-F5344CB8AC3E}">
        <p14:creationId xmlns:p14="http://schemas.microsoft.com/office/powerpoint/2010/main" val="1089894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Category of our internship task</a:t>
            </a:r>
          </a:p>
        </p:txBody>
      </p:sp>
      <p:sp>
        <p:nvSpPr>
          <p:cNvPr id="3" name="Content Placeholder 2"/>
          <p:cNvSpPr>
            <a:spLocks noGrp="1"/>
          </p:cNvSpPr>
          <p:nvPr>
            <p:ph idx="1"/>
          </p:nvPr>
        </p:nvSpPr>
        <p:spPr/>
        <p:txBody>
          <a:bodyPr/>
          <a:lstStyle/>
          <a:p>
            <a:r>
              <a:rPr lang="en-MY" dirty="0"/>
              <a:t>1) Database design</a:t>
            </a:r>
          </a:p>
          <a:p>
            <a:r>
              <a:rPr lang="en-MY" dirty="0"/>
              <a:t> 2) Website development</a:t>
            </a:r>
          </a:p>
          <a:p>
            <a:r>
              <a:rPr lang="en-MY" dirty="0"/>
              <a:t>3) Graphics design</a:t>
            </a:r>
          </a:p>
          <a:p>
            <a:r>
              <a:rPr lang="en-MY" dirty="0"/>
              <a:t>4) Report writing and project documentation</a:t>
            </a:r>
          </a:p>
        </p:txBody>
      </p:sp>
    </p:spTree>
    <p:extLst>
      <p:ext uri="{BB962C8B-B14F-4D97-AF65-F5344CB8AC3E}">
        <p14:creationId xmlns:p14="http://schemas.microsoft.com/office/powerpoint/2010/main" val="3087705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Specific tasks to be completed</a:t>
            </a:r>
          </a:p>
        </p:txBody>
      </p:sp>
      <p:sp>
        <p:nvSpPr>
          <p:cNvPr id="3" name="Content Placeholder 2"/>
          <p:cNvSpPr>
            <a:spLocks noGrp="1"/>
          </p:cNvSpPr>
          <p:nvPr>
            <p:ph idx="1"/>
          </p:nvPr>
        </p:nvSpPr>
        <p:spPr/>
        <p:txBody>
          <a:bodyPr/>
          <a:lstStyle/>
          <a:p>
            <a:r>
              <a:rPr lang="en-MY" dirty="0"/>
              <a:t>1) An Inventory Management System for Motion Analysis Lab (1.5 month)</a:t>
            </a:r>
          </a:p>
          <a:p>
            <a:r>
              <a:rPr lang="en-MY" dirty="0"/>
              <a:t>2) Research Website template (2.5 month)</a:t>
            </a:r>
          </a:p>
          <a:p>
            <a:r>
              <a:rPr lang="en-MY" dirty="0"/>
              <a:t>3) Design of a trifold brochure with research prospects of Motion Analysis lab (1 month)</a:t>
            </a:r>
          </a:p>
          <a:p>
            <a:r>
              <a:rPr lang="en-MY" dirty="0"/>
              <a:t>4) Report Writing (1 month)</a:t>
            </a:r>
          </a:p>
        </p:txBody>
      </p:sp>
    </p:spTree>
    <p:extLst>
      <p:ext uri="{BB962C8B-B14F-4D97-AF65-F5344CB8AC3E}">
        <p14:creationId xmlns:p14="http://schemas.microsoft.com/office/powerpoint/2010/main" val="4001127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MY" b="1" dirty="0"/>
              <a:t>Skill to be achieved through the task</a:t>
            </a:r>
          </a:p>
        </p:txBody>
      </p:sp>
      <p:sp>
        <p:nvSpPr>
          <p:cNvPr id="3" name="Content Placeholder 2"/>
          <p:cNvSpPr>
            <a:spLocks noGrp="1"/>
          </p:cNvSpPr>
          <p:nvPr>
            <p:ph idx="1"/>
          </p:nvPr>
        </p:nvSpPr>
        <p:spPr>
          <a:xfrm>
            <a:off x="721659" y="1690688"/>
            <a:ext cx="10515600" cy="4351338"/>
          </a:xfrm>
        </p:spPr>
        <p:txBody>
          <a:bodyPr>
            <a:normAutofit/>
          </a:bodyPr>
          <a:lstStyle/>
          <a:p>
            <a:pPr marL="0" indent="0">
              <a:buNone/>
            </a:pPr>
            <a:r>
              <a:rPr lang="en-MY" sz="3600" b="1" dirty="0"/>
              <a:t>Practical Skills</a:t>
            </a:r>
          </a:p>
          <a:p>
            <a:pPr lvl="0"/>
            <a:r>
              <a:rPr lang="en-MY" dirty="0"/>
              <a:t>Setup and configuration of IDE environment (Apache/MySQL/Dreamweaver).</a:t>
            </a:r>
          </a:p>
          <a:p>
            <a:pPr lvl="0"/>
            <a:r>
              <a:rPr lang="en-MY" dirty="0"/>
              <a:t>Working with MySQL database</a:t>
            </a:r>
          </a:p>
          <a:p>
            <a:pPr lvl="0"/>
            <a:r>
              <a:rPr lang="en-MY" dirty="0"/>
              <a:t>Working with a combination of PHP, SQL, JSP, CSS, and HTML scripting languages.</a:t>
            </a:r>
          </a:p>
          <a:p>
            <a:pPr lvl="0"/>
            <a:r>
              <a:rPr lang="en-MY" dirty="0"/>
              <a:t>Setting up adhoc networks to allow sharing of software solutions within MAL’s computer whenever required.</a:t>
            </a:r>
          </a:p>
        </p:txBody>
      </p:sp>
    </p:spTree>
    <p:extLst>
      <p:ext uri="{BB962C8B-B14F-4D97-AF65-F5344CB8AC3E}">
        <p14:creationId xmlns:p14="http://schemas.microsoft.com/office/powerpoint/2010/main" val="1673368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8506" y="1078595"/>
            <a:ext cx="10515600" cy="4829426"/>
          </a:xfrm>
        </p:spPr>
        <p:txBody>
          <a:bodyPr>
            <a:normAutofit/>
          </a:bodyPr>
          <a:lstStyle/>
          <a:p>
            <a:pPr marL="0" indent="0">
              <a:buNone/>
            </a:pPr>
            <a:r>
              <a:rPr lang="en-MY" sz="3600" b="1" dirty="0"/>
              <a:t>Communication skill</a:t>
            </a:r>
          </a:p>
          <a:p>
            <a:pPr lvl="0"/>
            <a:r>
              <a:rPr lang="en-MY" dirty="0"/>
              <a:t>Learning how to translate routine tasks into software solution</a:t>
            </a:r>
          </a:p>
          <a:p>
            <a:pPr lvl="0"/>
            <a:r>
              <a:rPr lang="en-MY" dirty="0"/>
              <a:t>Learning how to remain objective when taking instructions from my team/tutor/supervisor.</a:t>
            </a:r>
          </a:p>
          <a:p>
            <a:pPr lvl="0"/>
            <a:r>
              <a:rPr lang="en-MY" dirty="0"/>
              <a:t>Increase productivity in developing a system.</a:t>
            </a:r>
            <a:endParaRPr lang="en-MY" sz="3600" b="1" dirty="0"/>
          </a:p>
          <a:p>
            <a:pPr marL="0" indent="0">
              <a:buNone/>
            </a:pPr>
            <a:r>
              <a:rPr lang="en-MY" sz="3600" b="1" dirty="0"/>
              <a:t>Team work</a:t>
            </a:r>
          </a:p>
          <a:p>
            <a:pPr lvl="0"/>
            <a:r>
              <a:rPr lang="en-MY" dirty="0"/>
              <a:t>Learning effective collaboration for timely completion of group tasks</a:t>
            </a:r>
          </a:p>
          <a:p>
            <a:pPr lvl="0"/>
            <a:r>
              <a:rPr lang="en-MY" dirty="0"/>
              <a:t>Increase vigilance at work place and learning to take full responsibility of work place actions</a:t>
            </a:r>
          </a:p>
          <a:p>
            <a:endParaRPr lang="en-MY" sz="3600" b="1" dirty="0"/>
          </a:p>
          <a:p>
            <a:endParaRPr lang="en-MY" dirty="0"/>
          </a:p>
        </p:txBody>
      </p:sp>
    </p:spTree>
    <p:extLst>
      <p:ext uri="{BB962C8B-B14F-4D97-AF65-F5344CB8AC3E}">
        <p14:creationId xmlns:p14="http://schemas.microsoft.com/office/powerpoint/2010/main" val="251259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Completed tasks</a:t>
            </a:r>
          </a:p>
        </p:txBody>
      </p:sp>
      <p:sp>
        <p:nvSpPr>
          <p:cNvPr id="3" name="Content Placeholder 2"/>
          <p:cNvSpPr>
            <a:spLocks noGrp="1"/>
          </p:cNvSpPr>
          <p:nvPr>
            <p:ph idx="1"/>
          </p:nvPr>
        </p:nvSpPr>
        <p:spPr/>
        <p:txBody>
          <a:bodyPr>
            <a:normAutofit/>
          </a:bodyPr>
          <a:lstStyle/>
          <a:p>
            <a:pPr marL="0" indent="0">
              <a:buNone/>
            </a:pPr>
            <a:r>
              <a:rPr lang="en-MY" dirty="0"/>
              <a:t>1) </a:t>
            </a:r>
            <a:r>
              <a:rPr lang="en-MY" u="sng" dirty="0"/>
              <a:t>An Inventory Management System for Motion Analysis Lab</a:t>
            </a:r>
          </a:p>
          <a:p>
            <a:pPr marL="571500" indent="-571500">
              <a:buFont typeface="+mj-lt"/>
              <a:buAutoNum type="romanUcPeriod"/>
            </a:pPr>
            <a:r>
              <a:rPr lang="en-MY" dirty="0"/>
              <a:t>Using a database platform based to design a database management system to manage MAL inventory. </a:t>
            </a:r>
          </a:p>
          <a:p>
            <a:pPr marL="571500" indent="-571500">
              <a:buFont typeface="+mj-lt"/>
              <a:buAutoNum type="romanUcPeriod"/>
            </a:pPr>
            <a:r>
              <a:rPr lang="en-MY" dirty="0"/>
              <a:t>System allow such data operation as; retrieving specific inventory information, editing existing information, adding new information, placement of requisition of equipment, consumable and quotation generation.</a:t>
            </a:r>
          </a:p>
          <a:p>
            <a:pPr marL="571500" indent="-571500">
              <a:buFont typeface="+mj-lt"/>
              <a:buAutoNum type="romanUcPeriod"/>
            </a:pPr>
            <a:endParaRPr lang="en-MY" dirty="0"/>
          </a:p>
          <a:p>
            <a:pPr marL="571500" indent="-571500">
              <a:buFont typeface="+mj-lt"/>
              <a:buAutoNum type="romanUcPeriod"/>
            </a:pPr>
            <a:endParaRPr lang="en-MY" dirty="0"/>
          </a:p>
          <a:p>
            <a:pPr marL="571500" indent="-571500">
              <a:buFont typeface="+mj-lt"/>
              <a:buAutoNum type="romanUcPeriod"/>
            </a:pPr>
            <a:endParaRPr lang="en-MY" dirty="0"/>
          </a:p>
          <a:p>
            <a:endParaRPr lang="en-MY" dirty="0"/>
          </a:p>
        </p:txBody>
      </p:sp>
    </p:spTree>
    <p:extLst>
      <p:ext uri="{BB962C8B-B14F-4D97-AF65-F5344CB8AC3E}">
        <p14:creationId xmlns:p14="http://schemas.microsoft.com/office/powerpoint/2010/main" val="4228931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47561" y="314012"/>
            <a:ext cx="9609888" cy="400110"/>
          </a:xfrm>
          <a:prstGeom prst="rect">
            <a:avLst/>
          </a:prstGeom>
          <a:noFill/>
        </p:spPr>
        <p:txBody>
          <a:bodyPr wrap="square" rtlCol="0">
            <a:spAutoFit/>
          </a:bodyPr>
          <a:lstStyle/>
          <a:p>
            <a:pPr algn="ctr"/>
            <a:r>
              <a:rPr lang="en-MY" sz="2000" b="1" dirty="0"/>
              <a:t>An inventory Management system for MAL (search engine)</a:t>
            </a:r>
          </a:p>
        </p:txBody>
      </p:sp>
      <p:sp>
        <p:nvSpPr>
          <p:cNvPr id="9" name="Flowchart: Alternate Process 8"/>
          <p:cNvSpPr/>
          <p:nvPr/>
        </p:nvSpPr>
        <p:spPr>
          <a:xfrm>
            <a:off x="1009651" y="2028826"/>
            <a:ext cx="1104900" cy="400050"/>
          </a:xfrm>
          <a:prstGeom prst="flowChartAlternate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ADMIN</a:t>
            </a:r>
          </a:p>
        </p:txBody>
      </p:sp>
      <p:sp>
        <p:nvSpPr>
          <p:cNvPr id="10" name="Flowchart: Alternate Process 9"/>
          <p:cNvSpPr/>
          <p:nvPr/>
        </p:nvSpPr>
        <p:spPr>
          <a:xfrm>
            <a:off x="10133549" y="2028826"/>
            <a:ext cx="1104900" cy="400050"/>
          </a:xfrm>
          <a:prstGeom prst="flowChartAlternate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USER</a:t>
            </a:r>
          </a:p>
        </p:txBody>
      </p:sp>
      <p:graphicFrame>
        <p:nvGraphicFramePr>
          <p:cNvPr id="11" name="Table 10"/>
          <p:cNvGraphicFramePr>
            <a:graphicFrameLocks noGrp="1"/>
          </p:cNvGraphicFramePr>
          <p:nvPr/>
        </p:nvGraphicFramePr>
        <p:xfrm>
          <a:off x="4879973" y="2824691"/>
          <a:ext cx="2644776" cy="731520"/>
        </p:xfrm>
        <a:graphic>
          <a:graphicData uri="http://schemas.openxmlformats.org/drawingml/2006/table">
            <a:tbl>
              <a:tblPr firstRow="1" bandRow="1">
                <a:tableStyleId>{5C22544A-7EE6-4342-B048-85BDC9FD1C3A}</a:tableStyleId>
              </a:tblPr>
              <a:tblGrid>
                <a:gridCol w="377827">
                  <a:extLst>
                    <a:ext uri="{9D8B030D-6E8A-4147-A177-3AD203B41FA5}">
                      <a16:colId xmlns:a16="http://schemas.microsoft.com/office/drawing/2014/main" val="645441826"/>
                    </a:ext>
                  </a:extLst>
                </a:gridCol>
                <a:gridCol w="2266949">
                  <a:extLst>
                    <a:ext uri="{9D8B030D-6E8A-4147-A177-3AD203B41FA5}">
                      <a16:colId xmlns:a16="http://schemas.microsoft.com/office/drawing/2014/main" val="88502043"/>
                    </a:ext>
                  </a:extLst>
                </a:gridCol>
              </a:tblGrid>
              <a:tr h="359305">
                <a:tc>
                  <a:txBody>
                    <a:bodyPr/>
                    <a:lstStyle/>
                    <a:p>
                      <a:r>
                        <a:rPr lang="en-MY" dirty="0"/>
                        <a:t>1</a:t>
                      </a:r>
                    </a:p>
                  </a:txBody>
                  <a:tcPr>
                    <a:solidFill>
                      <a:schemeClr val="tx1"/>
                    </a:solidFill>
                  </a:tcPr>
                </a:tc>
                <a:tc>
                  <a:txBody>
                    <a:bodyPr/>
                    <a:lstStyle/>
                    <a:p>
                      <a:r>
                        <a:rPr lang="en-MY" dirty="0"/>
                        <a:t>Search</a:t>
                      </a:r>
                      <a:r>
                        <a:rPr lang="en-MY" baseline="0" dirty="0"/>
                        <a:t> engine</a:t>
                      </a:r>
                      <a:endParaRPr lang="en-MY" dirty="0"/>
                    </a:p>
                  </a:txBody>
                  <a:tcPr>
                    <a:solidFill>
                      <a:schemeClr val="tx1"/>
                    </a:solidFill>
                  </a:tcPr>
                </a:tc>
                <a:extLst>
                  <a:ext uri="{0D108BD9-81ED-4DB2-BD59-A6C34878D82A}">
                    <a16:rowId xmlns:a16="http://schemas.microsoft.com/office/drawing/2014/main" val="2966207015"/>
                  </a:ext>
                </a:extLst>
              </a:tr>
              <a:tr h="359305">
                <a:tc>
                  <a:txBody>
                    <a:bodyPr/>
                    <a:lstStyle/>
                    <a:p>
                      <a:endParaRPr lang="en-MY" dirty="0"/>
                    </a:p>
                  </a:txBody>
                  <a:tcPr>
                    <a:solidFill>
                      <a:schemeClr val="tx1"/>
                    </a:solidFill>
                  </a:tcPr>
                </a:tc>
                <a:tc>
                  <a:txBody>
                    <a:bodyPr/>
                    <a:lstStyle/>
                    <a:p>
                      <a:endParaRPr lang="en-MY" dirty="0"/>
                    </a:p>
                  </a:txBody>
                  <a:tcPr>
                    <a:solidFill>
                      <a:schemeClr val="tx1"/>
                    </a:solidFill>
                  </a:tcPr>
                </a:tc>
                <a:extLst>
                  <a:ext uri="{0D108BD9-81ED-4DB2-BD59-A6C34878D82A}">
                    <a16:rowId xmlns:a16="http://schemas.microsoft.com/office/drawing/2014/main" val="772283024"/>
                  </a:ext>
                </a:extLst>
              </a:tr>
            </a:tbl>
          </a:graphicData>
        </a:graphic>
      </p:graphicFrame>
      <p:sp>
        <p:nvSpPr>
          <p:cNvPr id="12" name="Rectangle 11"/>
          <p:cNvSpPr/>
          <p:nvPr/>
        </p:nvSpPr>
        <p:spPr>
          <a:xfrm>
            <a:off x="5049836" y="4743450"/>
            <a:ext cx="2305050" cy="619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database</a:t>
            </a:r>
          </a:p>
        </p:txBody>
      </p:sp>
      <p:cxnSp>
        <p:nvCxnSpPr>
          <p:cNvPr id="14" name="Elbow Connector 13"/>
          <p:cNvCxnSpPr>
            <a:stCxn id="9" idx="3"/>
          </p:cNvCxnSpPr>
          <p:nvPr/>
        </p:nvCxnSpPr>
        <p:spPr>
          <a:xfrm>
            <a:off x="2114551" y="2228851"/>
            <a:ext cx="2765422" cy="7958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0" idx="1"/>
          </p:cNvCxnSpPr>
          <p:nvPr/>
        </p:nvCxnSpPr>
        <p:spPr>
          <a:xfrm rot="10800000" flipV="1">
            <a:off x="7524749" y="2228850"/>
            <a:ext cx="2608800" cy="7958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0"/>
          </p:cNvCxnSpPr>
          <p:nvPr/>
        </p:nvCxnSpPr>
        <p:spPr>
          <a:xfrm>
            <a:off x="6202361" y="3556211"/>
            <a:ext cx="0" cy="1187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11" idx="1"/>
          </p:cNvCxnSpPr>
          <p:nvPr/>
        </p:nvCxnSpPr>
        <p:spPr>
          <a:xfrm rot="16200000" flipV="1">
            <a:off x="4240000" y="3830424"/>
            <a:ext cx="2172124" cy="892177"/>
          </a:xfrm>
          <a:prstGeom prst="bentConnector4">
            <a:avLst>
              <a:gd name="adj1" fmla="val -9725"/>
              <a:gd name="adj2" fmla="val 2558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9" idx="2"/>
            <a:endCxn id="12" idx="2"/>
          </p:cNvCxnSpPr>
          <p:nvPr/>
        </p:nvCxnSpPr>
        <p:spPr>
          <a:xfrm rot="16200000" flipH="1">
            <a:off x="2415382" y="1575595"/>
            <a:ext cx="2933699" cy="4640260"/>
          </a:xfrm>
          <a:prstGeom prst="bentConnector3">
            <a:avLst>
              <a:gd name="adj1" fmla="val 11818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76326" y="3687411"/>
            <a:ext cx="1038225" cy="369332"/>
          </a:xfrm>
          <a:prstGeom prst="rect">
            <a:avLst/>
          </a:prstGeom>
          <a:noFill/>
        </p:spPr>
        <p:txBody>
          <a:bodyPr wrap="square" rtlCol="0">
            <a:spAutoFit/>
          </a:bodyPr>
          <a:lstStyle/>
          <a:p>
            <a:r>
              <a:rPr lang="en-MY" dirty="0"/>
              <a:t>update</a:t>
            </a:r>
          </a:p>
        </p:txBody>
      </p:sp>
      <p:sp>
        <p:nvSpPr>
          <p:cNvPr id="45" name="TextBox 44"/>
          <p:cNvSpPr txBox="1"/>
          <p:nvPr/>
        </p:nvSpPr>
        <p:spPr>
          <a:xfrm>
            <a:off x="2524649" y="1901361"/>
            <a:ext cx="780526" cy="923330"/>
          </a:xfrm>
          <a:prstGeom prst="rect">
            <a:avLst/>
          </a:prstGeom>
          <a:noFill/>
        </p:spPr>
        <p:txBody>
          <a:bodyPr wrap="square" rtlCol="0">
            <a:spAutoFit/>
          </a:bodyPr>
          <a:lstStyle/>
          <a:p>
            <a:r>
              <a:rPr lang="en-MY" dirty="0"/>
              <a:t>View search item</a:t>
            </a:r>
          </a:p>
        </p:txBody>
      </p:sp>
      <p:sp>
        <p:nvSpPr>
          <p:cNvPr id="47" name="TextBox 46"/>
          <p:cNvSpPr txBox="1"/>
          <p:nvPr/>
        </p:nvSpPr>
        <p:spPr>
          <a:xfrm>
            <a:off x="9063043" y="1901361"/>
            <a:ext cx="780526" cy="923330"/>
          </a:xfrm>
          <a:prstGeom prst="rect">
            <a:avLst/>
          </a:prstGeom>
          <a:noFill/>
        </p:spPr>
        <p:txBody>
          <a:bodyPr wrap="square" rtlCol="0">
            <a:spAutoFit/>
          </a:bodyPr>
          <a:lstStyle/>
          <a:p>
            <a:r>
              <a:rPr lang="en-MY" dirty="0"/>
              <a:t>View search item</a:t>
            </a:r>
          </a:p>
        </p:txBody>
      </p:sp>
      <p:sp>
        <p:nvSpPr>
          <p:cNvPr id="48" name="TextBox 47"/>
          <p:cNvSpPr txBox="1"/>
          <p:nvPr/>
        </p:nvSpPr>
        <p:spPr>
          <a:xfrm>
            <a:off x="6202361" y="3773954"/>
            <a:ext cx="780526" cy="646331"/>
          </a:xfrm>
          <a:prstGeom prst="rect">
            <a:avLst/>
          </a:prstGeom>
          <a:noFill/>
        </p:spPr>
        <p:txBody>
          <a:bodyPr wrap="square" rtlCol="0">
            <a:spAutoFit/>
          </a:bodyPr>
          <a:lstStyle/>
          <a:p>
            <a:r>
              <a:rPr lang="en-MY" dirty="0"/>
              <a:t>View form</a:t>
            </a:r>
          </a:p>
        </p:txBody>
      </p:sp>
      <p:sp>
        <p:nvSpPr>
          <p:cNvPr id="49" name="TextBox 48"/>
          <p:cNvSpPr txBox="1"/>
          <p:nvPr/>
        </p:nvSpPr>
        <p:spPr>
          <a:xfrm>
            <a:off x="2716736" y="3870480"/>
            <a:ext cx="780526" cy="646331"/>
          </a:xfrm>
          <a:prstGeom prst="rect">
            <a:avLst/>
          </a:prstGeom>
          <a:noFill/>
        </p:spPr>
        <p:txBody>
          <a:bodyPr wrap="square" rtlCol="0">
            <a:spAutoFit/>
          </a:bodyPr>
          <a:lstStyle/>
          <a:p>
            <a:r>
              <a:rPr lang="en-MY" dirty="0"/>
              <a:t>Data details</a:t>
            </a:r>
          </a:p>
        </p:txBody>
      </p:sp>
      <p:pic>
        <p:nvPicPr>
          <p:cNvPr id="21"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076326" y="1052863"/>
            <a:ext cx="7338940" cy="4128154"/>
          </a:xfr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b="4740"/>
          <a:stretch/>
        </p:blipFill>
        <p:spPr>
          <a:xfrm>
            <a:off x="1798023" y="1389935"/>
            <a:ext cx="7575932" cy="4059481"/>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b="4485"/>
          <a:stretch/>
        </p:blipFill>
        <p:spPr>
          <a:xfrm>
            <a:off x="2600077" y="1809571"/>
            <a:ext cx="7836090" cy="4210102"/>
          </a:xfrm>
          <a:prstGeom prst="rect">
            <a:avLst/>
          </a:prstGeom>
        </p:spPr>
      </p:pic>
    </p:spTree>
    <p:extLst>
      <p:ext uri="{BB962C8B-B14F-4D97-AF65-F5344CB8AC3E}">
        <p14:creationId xmlns:p14="http://schemas.microsoft.com/office/powerpoint/2010/main" val="2368414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ppt_w</p:attrName>
                                        </p:attrNameLst>
                                      </p:cBhvr>
                                      <p:tavLst>
                                        <p:tav tm="0">
                                          <p:val>
                                            <p:fltVal val="0"/>
                                          </p:val>
                                        </p:tav>
                                        <p:tav tm="100000">
                                          <p:val>
                                            <p:strVal val="#ppt_w"/>
                                          </p:val>
                                        </p:tav>
                                      </p:tavLst>
                                    </p:anim>
                                    <p:anim calcmode="lin" valueType="num">
                                      <p:cBhvr>
                                        <p:cTn id="16" dur="1000" fill="hold"/>
                                        <p:tgtEl>
                                          <p:spTgt spid="23"/>
                                        </p:tgtEl>
                                        <p:attrNameLst>
                                          <p:attrName>ppt_h</p:attrName>
                                        </p:attrNameLst>
                                      </p:cBhvr>
                                      <p:tavLst>
                                        <p:tav tm="0">
                                          <p:val>
                                            <p:fltVal val="0"/>
                                          </p:val>
                                        </p:tav>
                                        <p:tav tm="100000">
                                          <p:val>
                                            <p:strVal val="#ppt_h"/>
                                          </p:val>
                                        </p:tav>
                                      </p:tavLst>
                                    </p:anim>
                                    <p:anim calcmode="lin" valueType="num">
                                      <p:cBhvr>
                                        <p:cTn id="17" dur="1000" fill="hold"/>
                                        <p:tgtEl>
                                          <p:spTgt spid="23"/>
                                        </p:tgtEl>
                                        <p:attrNameLst>
                                          <p:attrName>style.rotation</p:attrName>
                                        </p:attrNameLst>
                                      </p:cBhvr>
                                      <p:tavLst>
                                        <p:tav tm="0">
                                          <p:val>
                                            <p:fltVal val="90"/>
                                          </p:val>
                                        </p:tav>
                                        <p:tav tm="100000">
                                          <p:val>
                                            <p:fltVal val="0"/>
                                          </p:val>
                                        </p:tav>
                                      </p:tavLst>
                                    </p:anim>
                                    <p:animEffect transition="in" filter="fade">
                                      <p:cBhvr>
                                        <p:cTn id="18" dur="10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1000" fill="hold"/>
                                        <p:tgtEl>
                                          <p:spTgt spid="24"/>
                                        </p:tgtEl>
                                        <p:attrNameLst>
                                          <p:attrName>ppt_w</p:attrName>
                                        </p:attrNameLst>
                                      </p:cBhvr>
                                      <p:tavLst>
                                        <p:tav tm="0">
                                          <p:val>
                                            <p:fltVal val="0"/>
                                          </p:val>
                                        </p:tav>
                                        <p:tav tm="100000">
                                          <p:val>
                                            <p:strVal val="#ppt_w"/>
                                          </p:val>
                                        </p:tav>
                                      </p:tavLst>
                                    </p:anim>
                                    <p:anim calcmode="lin" valueType="num">
                                      <p:cBhvr>
                                        <p:cTn id="24" dur="1000" fill="hold"/>
                                        <p:tgtEl>
                                          <p:spTgt spid="24"/>
                                        </p:tgtEl>
                                        <p:attrNameLst>
                                          <p:attrName>ppt_h</p:attrName>
                                        </p:attrNameLst>
                                      </p:cBhvr>
                                      <p:tavLst>
                                        <p:tav tm="0">
                                          <p:val>
                                            <p:fltVal val="0"/>
                                          </p:val>
                                        </p:tav>
                                        <p:tav tm="100000">
                                          <p:val>
                                            <p:strVal val="#ppt_h"/>
                                          </p:val>
                                        </p:tav>
                                      </p:tavLst>
                                    </p:anim>
                                    <p:anim calcmode="lin" valueType="num">
                                      <p:cBhvr>
                                        <p:cTn id="25" dur="1000" fill="hold"/>
                                        <p:tgtEl>
                                          <p:spTgt spid="24"/>
                                        </p:tgtEl>
                                        <p:attrNameLst>
                                          <p:attrName>style.rotation</p:attrName>
                                        </p:attrNameLst>
                                      </p:cBhvr>
                                      <p:tavLst>
                                        <p:tav tm="0">
                                          <p:val>
                                            <p:fltVal val="90"/>
                                          </p:val>
                                        </p:tav>
                                        <p:tav tm="100000">
                                          <p:val>
                                            <p:fltVal val="0"/>
                                          </p:val>
                                        </p:tav>
                                      </p:tavLst>
                                    </p:anim>
                                    <p:animEffect transition="in" filter="fade">
                                      <p:cBhvr>
                                        <p:cTn id="2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Completed tasks</a:t>
            </a:r>
            <a:endParaRPr lang="en-MY" dirty="0"/>
          </a:p>
        </p:txBody>
      </p:sp>
      <p:sp>
        <p:nvSpPr>
          <p:cNvPr id="3" name="Content Placeholder 2"/>
          <p:cNvSpPr>
            <a:spLocks noGrp="1"/>
          </p:cNvSpPr>
          <p:nvPr>
            <p:ph idx="1"/>
          </p:nvPr>
        </p:nvSpPr>
        <p:spPr/>
        <p:txBody>
          <a:bodyPr>
            <a:normAutofit/>
          </a:bodyPr>
          <a:lstStyle/>
          <a:p>
            <a:pPr marL="0" indent="0">
              <a:buNone/>
            </a:pPr>
            <a:r>
              <a:rPr lang="en-MY" dirty="0"/>
              <a:t>2) </a:t>
            </a:r>
            <a:r>
              <a:rPr lang="en-MY" u="sng" dirty="0"/>
              <a:t>Research Group Website</a:t>
            </a:r>
          </a:p>
          <a:p>
            <a:pPr marL="571500" indent="-571500">
              <a:buFont typeface="+mj-lt"/>
              <a:buAutoNum type="romanUcPeriod"/>
            </a:pPr>
            <a:r>
              <a:rPr lang="en-MY" dirty="0"/>
              <a:t>Using a web development platform to develop website template that can  be modified and applied by any research group at UBD</a:t>
            </a:r>
          </a:p>
          <a:p>
            <a:pPr marL="571500" indent="-571500">
              <a:buFont typeface="+mj-lt"/>
              <a:buAutoNum type="romanUcPeriod"/>
            </a:pPr>
            <a:r>
              <a:rPr lang="en-MY" dirty="0"/>
              <a:t>Website have generate structure with features common to all research group such as; details of current past student, research fellow , research direction, publication and filed.</a:t>
            </a:r>
          </a:p>
          <a:p>
            <a:pPr marL="571500" indent="-571500">
              <a:buFont typeface="+mj-lt"/>
              <a:buAutoNum type="romanUcPeriod"/>
            </a:pPr>
            <a:r>
              <a:rPr lang="en-MY" dirty="0"/>
              <a:t>The website details can be modified by administrator page that directly have connection with database.</a:t>
            </a:r>
          </a:p>
        </p:txBody>
      </p:sp>
    </p:spTree>
    <p:extLst>
      <p:ext uri="{BB962C8B-B14F-4D97-AF65-F5344CB8AC3E}">
        <p14:creationId xmlns:p14="http://schemas.microsoft.com/office/powerpoint/2010/main" val="1008072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47561" y="314012"/>
            <a:ext cx="9609888" cy="400110"/>
          </a:xfrm>
          <a:prstGeom prst="rect">
            <a:avLst/>
          </a:prstGeom>
          <a:noFill/>
        </p:spPr>
        <p:txBody>
          <a:bodyPr wrap="square" rtlCol="0">
            <a:spAutoFit/>
          </a:bodyPr>
          <a:lstStyle/>
          <a:p>
            <a:pPr algn="ctr"/>
            <a:r>
              <a:rPr lang="en-MY" sz="2000" b="1" dirty="0"/>
              <a:t>Motion Analysis Lab website</a:t>
            </a:r>
          </a:p>
        </p:txBody>
      </p:sp>
      <p:sp>
        <p:nvSpPr>
          <p:cNvPr id="9" name="Flowchart: Alternate Process 8"/>
          <p:cNvSpPr/>
          <p:nvPr/>
        </p:nvSpPr>
        <p:spPr>
          <a:xfrm>
            <a:off x="507629" y="5504577"/>
            <a:ext cx="1104900" cy="400050"/>
          </a:xfrm>
          <a:prstGeom prst="flowChartAlternate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ADMIN</a:t>
            </a:r>
          </a:p>
        </p:txBody>
      </p:sp>
      <p:sp>
        <p:nvSpPr>
          <p:cNvPr id="10" name="Flowchart: Alternate Process 9"/>
          <p:cNvSpPr/>
          <p:nvPr/>
        </p:nvSpPr>
        <p:spPr>
          <a:xfrm>
            <a:off x="507629" y="2309727"/>
            <a:ext cx="1104900" cy="400050"/>
          </a:xfrm>
          <a:prstGeom prst="flowChartAlternate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USER</a:t>
            </a:r>
          </a:p>
        </p:txBody>
      </p:sp>
      <p:graphicFrame>
        <p:nvGraphicFramePr>
          <p:cNvPr id="23" name="Table 22"/>
          <p:cNvGraphicFramePr>
            <a:graphicFrameLocks noGrp="1"/>
          </p:cNvGraphicFramePr>
          <p:nvPr>
            <p:extLst>
              <p:ext uri="{D42A27DB-BD31-4B8C-83A1-F6EECF244321}">
                <p14:modId xmlns:p14="http://schemas.microsoft.com/office/powerpoint/2010/main" val="4075762470"/>
              </p:ext>
            </p:extLst>
          </p:nvPr>
        </p:nvGraphicFramePr>
        <p:xfrm>
          <a:off x="2041235" y="3770845"/>
          <a:ext cx="1386357" cy="731520"/>
        </p:xfrm>
        <a:graphic>
          <a:graphicData uri="http://schemas.openxmlformats.org/drawingml/2006/table">
            <a:tbl>
              <a:tblPr firstRow="1" bandRow="1">
                <a:tableStyleId>{5C22544A-7EE6-4342-B048-85BDC9FD1C3A}</a:tableStyleId>
              </a:tblPr>
              <a:tblGrid>
                <a:gridCol w="288980">
                  <a:extLst>
                    <a:ext uri="{9D8B030D-6E8A-4147-A177-3AD203B41FA5}">
                      <a16:colId xmlns:a16="http://schemas.microsoft.com/office/drawing/2014/main" val="645441826"/>
                    </a:ext>
                  </a:extLst>
                </a:gridCol>
                <a:gridCol w="1097377">
                  <a:extLst>
                    <a:ext uri="{9D8B030D-6E8A-4147-A177-3AD203B41FA5}">
                      <a16:colId xmlns:a16="http://schemas.microsoft.com/office/drawing/2014/main" val="88502043"/>
                    </a:ext>
                  </a:extLst>
                </a:gridCol>
              </a:tblGrid>
              <a:tr h="359305">
                <a:tc>
                  <a:txBody>
                    <a:bodyPr/>
                    <a:lstStyle/>
                    <a:p>
                      <a:r>
                        <a:rPr lang="en-MY" dirty="0"/>
                        <a:t>1</a:t>
                      </a:r>
                    </a:p>
                  </a:txBody>
                  <a:tcPr>
                    <a:solidFill>
                      <a:schemeClr val="tx1"/>
                    </a:solidFill>
                  </a:tcPr>
                </a:tc>
                <a:tc>
                  <a:txBody>
                    <a:bodyPr/>
                    <a:lstStyle/>
                    <a:p>
                      <a:r>
                        <a:rPr lang="en-MY" dirty="0"/>
                        <a:t>Website</a:t>
                      </a:r>
                    </a:p>
                  </a:txBody>
                  <a:tcPr>
                    <a:solidFill>
                      <a:schemeClr val="tx1"/>
                    </a:solidFill>
                  </a:tcPr>
                </a:tc>
                <a:extLst>
                  <a:ext uri="{0D108BD9-81ED-4DB2-BD59-A6C34878D82A}">
                    <a16:rowId xmlns:a16="http://schemas.microsoft.com/office/drawing/2014/main" val="2966207015"/>
                  </a:ext>
                </a:extLst>
              </a:tr>
              <a:tr h="359305">
                <a:tc>
                  <a:txBody>
                    <a:bodyPr/>
                    <a:lstStyle/>
                    <a:p>
                      <a:endParaRPr lang="en-MY" dirty="0"/>
                    </a:p>
                  </a:txBody>
                  <a:tcPr>
                    <a:solidFill>
                      <a:schemeClr val="tx1"/>
                    </a:solidFill>
                  </a:tcPr>
                </a:tc>
                <a:tc>
                  <a:txBody>
                    <a:bodyPr/>
                    <a:lstStyle/>
                    <a:p>
                      <a:endParaRPr lang="en-MY" dirty="0"/>
                    </a:p>
                  </a:txBody>
                  <a:tcPr>
                    <a:solidFill>
                      <a:schemeClr val="tx1"/>
                    </a:solidFill>
                  </a:tcPr>
                </a:tc>
                <a:extLst>
                  <a:ext uri="{0D108BD9-81ED-4DB2-BD59-A6C34878D82A}">
                    <a16:rowId xmlns:a16="http://schemas.microsoft.com/office/drawing/2014/main" val="772283024"/>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726223070"/>
              </p:ext>
            </p:extLst>
          </p:nvPr>
        </p:nvGraphicFramePr>
        <p:xfrm>
          <a:off x="4105466" y="3770845"/>
          <a:ext cx="1144311" cy="731520"/>
        </p:xfrm>
        <a:graphic>
          <a:graphicData uri="http://schemas.openxmlformats.org/drawingml/2006/table">
            <a:tbl>
              <a:tblPr firstRow="1" bandRow="1">
                <a:tableStyleId>{5C22544A-7EE6-4342-B048-85BDC9FD1C3A}</a:tableStyleId>
              </a:tblPr>
              <a:tblGrid>
                <a:gridCol w="288980">
                  <a:extLst>
                    <a:ext uri="{9D8B030D-6E8A-4147-A177-3AD203B41FA5}">
                      <a16:colId xmlns:a16="http://schemas.microsoft.com/office/drawing/2014/main" val="645441826"/>
                    </a:ext>
                  </a:extLst>
                </a:gridCol>
                <a:gridCol w="855331">
                  <a:extLst>
                    <a:ext uri="{9D8B030D-6E8A-4147-A177-3AD203B41FA5}">
                      <a16:colId xmlns:a16="http://schemas.microsoft.com/office/drawing/2014/main" val="88502043"/>
                    </a:ext>
                  </a:extLst>
                </a:gridCol>
              </a:tblGrid>
              <a:tr h="359305">
                <a:tc>
                  <a:txBody>
                    <a:bodyPr/>
                    <a:lstStyle/>
                    <a:p>
                      <a:r>
                        <a:rPr lang="en-MY" dirty="0"/>
                        <a:t>2</a:t>
                      </a:r>
                    </a:p>
                  </a:txBody>
                  <a:tcPr>
                    <a:solidFill>
                      <a:schemeClr val="tx1"/>
                    </a:solidFill>
                  </a:tcPr>
                </a:tc>
                <a:tc>
                  <a:txBody>
                    <a:bodyPr/>
                    <a:lstStyle/>
                    <a:p>
                      <a:r>
                        <a:rPr lang="en-MY" dirty="0"/>
                        <a:t>Login</a:t>
                      </a:r>
                    </a:p>
                  </a:txBody>
                  <a:tcPr>
                    <a:solidFill>
                      <a:schemeClr val="tx1"/>
                    </a:solidFill>
                  </a:tcPr>
                </a:tc>
                <a:extLst>
                  <a:ext uri="{0D108BD9-81ED-4DB2-BD59-A6C34878D82A}">
                    <a16:rowId xmlns:a16="http://schemas.microsoft.com/office/drawing/2014/main" val="2966207015"/>
                  </a:ext>
                </a:extLst>
              </a:tr>
              <a:tr h="359305">
                <a:tc>
                  <a:txBody>
                    <a:bodyPr/>
                    <a:lstStyle/>
                    <a:p>
                      <a:endParaRPr lang="en-MY" dirty="0"/>
                    </a:p>
                  </a:txBody>
                  <a:tcPr>
                    <a:solidFill>
                      <a:schemeClr val="tx1"/>
                    </a:solidFill>
                  </a:tcPr>
                </a:tc>
                <a:tc>
                  <a:txBody>
                    <a:bodyPr/>
                    <a:lstStyle/>
                    <a:p>
                      <a:endParaRPr lang="en-MY" dirty="0"/>
                    </a:p>
                  </a:txBody>
                  <a:tcPr>
                    <a:solidFill>
                      <a:schemeClr val="tx1"/>
                    </a:solidFill>
                  </a:tcPr>
                </a:tc>
                <a:extLst>
                  <a:ext uri="{0D108BD9-81ED-4DB2-BD59-A6C34878D82A}">
                    <a16:rowId xmlns:a16="http://schemas.microsoft.com/office/drawing/2014/main" val="772283024"/>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754329313"/>
              </p:ext>
            </p:extLst>
          </p:nvPr>
        </p:nvGraphicFramePr>
        <p:xfrm>
          <a:off x="6232019" y="3758582"/>
          <a:ext cx="1829830" cy="731520"/>
        </p:xfrm>
        <a:graphic>
          <a:graphicData uri="http://schemas.openxmlformats.org/drawingml/2006/table">
            <a:tbl>
              <a:tblPr firstRow="1" bandRow="1">
                <a:tableStyleId>{5C22544A-7EE6-4342-B048-85BDC9FD1C3A}</a:tableStyleId>
              </a:tblPr>
              <a:tblGrid>
                <a:gridCol w="288980">
                  <a:extLst>
                    <a:ext uri="{9D8B030D-6E8A-4147-A177-3AD203B41FA5}">
                      <a16:colId xmlns:a16="http://schemas.microsoft.com/office/drawing/2014/main" val="645441826"/>
                    </a:ext>
                  </a:extLst>
                </a:gridCol>
                <a:gridCol w="1540850">
                  <a:extLst>
                    <a:ext uri="{9D8B030D-6E8A-4147-A177-3AD203B41FA5}">
                      <a16:colId xmlns:a16="http://schemas.microsoft.com/office/drawing/2014/main" val="88502043"/>
                    </a:ext>
                  </a:extLst>
                </a:gridCol>
              </a:tblGrid>
              <a:tr h="359305">
                <a:tc>
                  <a:txBody>
                    <a:bodyPr/>
                    <a:lstStyle/>
                    <a:p>
                      <a:r>
                        <a:rPr lang="en-MY" dirty="0"/>
                        <a:t>3</a:t>
                      </a:r>
                    </a:p>
                  </a:txBody>
                  <a:tcPr>
                    <a:solidFill>
                      <a:schemeClr val="tx1"/>
                    </a:solidFill>
                  </a:tcPr>
                </a:tc>
                <a:tc>
                  <a:txBody>
                    <a:bodyPr/>
                    <a:lstStyle/>
                    <a:p>
                      <a:r>
                        <a:rPr lang="en-MY" dirty="0"/>
                        <a:t>Admin</a:t>
                      </a:r>
                      <a:r>
                        <a:rPr lang="en-MY" baseline="0" dirty="0"/>
                        <a:t> Page</a:t>
                      </a:r>
                      <a:endParaRPr lang="en-MY" dirty="0"/>
                    </a:p>
                  </a:txBody>
                  <a:tcPr>
                    <a:solidFill>
                      <a:schemeClr val="tx1"/>
                    </a:solidFill>
                  </a:tcPr>
                </a:tc>
                <a:extLst>
                  <a:ext uri="{0D108BD9-81ED-4DB2-BD59-A6C34878D82A}">
                    <a16:rowId xmlns:a16="http://schemas.microsoft.com/office/drawing/2014/main" val="2966207015"/>
                  </a:ext>
                </a:extLst>
              </a:tr>
              <a:tr h="359305">
                <a:tc>
                  <a:txBody>
                    <a:bodyPr/>
                    <a:lstStyle/>
                    <a:p>
                      <a:endParaRPr lang="en-MY" dirty="0"/>
                    </a:p>
                  </a:txBody>
                  <a:tcPr>
                    <a:solidFill>
                      <a:schemeClr val="tx1"/>
                    </a:solidFill>
                  </a:tcPr>
                </a:tc>
                <a:tc>
                  <a:txBody>
                    <a:bodyPr/>
                    <a:lstStyle/>
                    <a:p>
                      <a:endParaRPr lang="en-MY" dirty="0"/>
                    </a:p>
                  </a:txBody>
                  <a:tcPr>
                    <a:solidFill>
                      <a:schemeClr val="tx1"/>
                    </a:solidFill>
                  </a:tcPr>
                </a:tc>
                <a:extLst>
                  <a:ext uri="{0D108BD9-81ED-4DB2-BD59-A6C34878D82A}">
                    <a16:rowId xmlns:a16="http://schemas.microsoft.com/office/drawing/2014/main" val="772283024"/>
                  </a:ext>
                </a:extLst>
              </a:tr>
            </a:tbl>
          </a:graphicData>
        </a:graphic>
      </p:graphicFrame>
      <p:sp>
        <p:nvSpPr>
          <p:cNvPr id="26" name="Rectangle 25"/>
          <p:cNvSpPr/>
          <p:nvPr/>
        </p:nvSpPr>
        <p:spPr>
          <a:xfrm>
            <a:off x="10030042" y="3827042"/>
            <a:ext cx="1509923" cy="619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database</a:t>
            </a:r>
          </a:p>
        </p:txBody>
      </p:sp>
      <p:cxnSp>
        <p:nvCxnSpPr>
          <p:cNvPr id="3" name="Elbow Connector 2"/>
          <p:cNvCxnSpPr>
            <a:stCxn id="10" idx="2"/>
          </p:cNvCxnSpPr>
          <p:nvPr/>
        </p:nvCxnSpPr>
        <p:spPr>
          <a:xfrm rot="16200000" flipH="1">
            <a:off x="942275" y="2827581"/>
            <a:ext cx="1216764" cy="981156"/>
          </a:xfrm>
          <a:prstGeom prst="bentConnector3">
            <a:avLst>
              <a:gd name="adj1" fmla="val 100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p:cNvCxnSpPr>
            <a:stCxn id="9" idx="0"/>
          </p:cNvCxnSpPr>
          <p:nvPr/>
        </p:nvCxnSpPr>
        <p:spPr>
          <a:xfrm rot="5400000" flipH="1" flipV="1">
            <a:off x="949898" y="4413240"/>
            <a:ext cx="1201518" cy="981156"/>
          </a:xfrm>
          <a:prstGeom prst="bentConnector3">
            <a:avLst>
              <a:gd name="adj1" fmla="val 992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3"/>
          </p:cNvCxnSpPr>
          <p:nvPr/>
        </p:nvCxnSpPr>
        <p:spPr>
          <a:xfrm flipV="1">
            <a:off x="1612529" y="4516810"/>
            <a:ext cx="2889850" cy="1187792"/>
          </a:xfrm>
          <a:prstGeom prst="bentConnector3">
            <a:avLst>
              <a:gd name="adj1" fmla="val 999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1"/>
            <a:endCxn id="25" idx="3"/>
          </p:cNvCxnSpPr>
          <p:nvPr/>
        </p:nvCxnSpPr>
        <p:spPr>
          <a:xfrm flipH="1" flipV="1">
            <a:off x="8061849" y="4124342"/>
            <a:ext cx="1968193" cy="12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3" idx="0"/>
            <a:endCxn id="26" idx="0"/>
          </p:cNvCxnSpPr>
          <p:nvPr/>
        </p:nvCxnSpPr>
        <p:spPr>
          <a:xfrm rot="16200000" flipH="1">
            <a:off x="6731609" y="-226352"/>
            <a:ext cx="56197" cy="8050591"/>
          </a:xfrm>
          <a:prstGeom prst="bentConnector3">
            <a:avLst>
              <a:gd name="adj1" fmla="val -19541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26" idx="2"/>
            <a:endCxn id="24" idx="2"/>
          </p:cNvCxnSpPr>
          <p:nvPr/>
        </p:nvCxnSpPr>
        <p:spPr>
          <a:xfrm rot="5400000">
            <a:off x="7703214" y="1420575"/>
            <a:ext cx="56198" cy="6107383"/>
          </a:xfrm>
          <a:prstGeom prst="bentConnector3">
            <a:avLst>
              <a:gd name="adj1" fmla="val 2229592"/>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12432" y="3133493"/>
            <a:ext cx="1038225" cy="369332"/>
          </a:xfrm>
          <a:prstGeom prst="rect">
            <a:avLst/>
          </a:prstGeom>
          <a:noFill/>
        </p:spPr>
        <p:txBody>
          <a:bodyPr wrap="square" rtlCol="0">
            <a:spAutoFit/>
          </a:bodyPr>
          <a:lstStyle/>
          <a:p>
            <a:r>
              <a:rPr lang="en-MY" dirty="0"/>
              <a:t>view</a:t>
            </a:r>
          </a:p>
        </p:txBody>
      </p:sp>
      <p:sp>
        <p:nvSpPr>
          <p:cNvPr id="71" name="TextBox 70"/>
          <p:cNvSpPr txBox="1"/>
          <p:nvPr/>
        </p:nvSpPr>
        <p:spPr>
          <a:xfrm>
            <a:off x="465903" y="4617551"/>
            <a:ext cx="1038225" cy="369332"/>
          </a:xfrm>
          <a:prstGeom prst="rect">
            <a:avLst/>
          </a:prstGeom>
          <a:noFill/>
        </p:spPr>
        <p:txBody>
          <a:bodyPr wrap="square" rtlCol="0">
            <a:spAutoFit/>
          </a:bodyPr>
          <a:lstStyle/>
          <a:p>
            <a:r>
              <a:rPr lang="en-MY" dirty="0"/>
              <a:t>view</a:t>
            </a:r>
          </a:p>
        </p:txBody>
      </p:sp>
      <p:sp>
        <p:nvSpPr>
          <p:cNvPr id="72" name="TextBox 71"/>
          <p:cNvSpPr txBox="1"/>
          <p:nvPr/>
        </p:nvSpPr>
        <p:spPr>
          <a:xfrm>
            <a:off x="6144192" y="2309727"/>
            <a:ext cx="1038225" cy="369332"/>
          </a:xfrm>
          <a:prstGeom prst="rect">
            <a:avLst/>
          </a:prstGeom>
          <a:noFill/>
        </p:spPr>
        <p:txBody>
          <a:bodyPr wrap="square" rtlCol="0">
            <a:spAutoFit/>
          </a:bodyPr>
          <a:lstStyle/>
          <a:p>
            <a:r>
              <a:rPr lang="en-MY" dirty="0"/>
              <a:t>search</a:t>
            </a:r>
          </a:p>
        </p:txBody>
      </p:sp>
      <p:sp>
        <p:nvSpPr>
          <p:cNvPr id="73" name="TextBox 72"/>
          <p:cNvSpPr txBox="1"/>
          <p:nvPr/>
        </p:nvSpPr>
        <p:spPr>
          <a:xfrm>
            <a:off x="6836163" y="5319911"/>
            <a:ext cx="1790299" cy="369332"/>
          </a:xfrm>
          <a:prstGeom prst="rect">
            <a:avLst/>
          </a:prstGeom>
          <a:noFill/>
        </p:spPr>
        <p:txBody>
          <a:bodyPr wrap="square" rtlCol="0">
            <a:spAutoFit/>
          </a:bodyPr>
          <a:lstStyle/>
          <a:p>
            <a:r>
              <a:rPr lang="en-MY" dirty="0"/>
              <a:t>authenticating</a:t>
            </a:r>
          </a:p>
        </p:txBody>
      </p:sp>
      <p:sp>
        <p:nvSpPr>
          <p:cNvPr id="74" name="TextBox 73"/>
          <p:cNvSpPr txBox="1"/>
          <p:nvPr/>
        </p:nvSpPr>
        <p:spPr>
          <a:xfrm>
            <a:off x="2416240" y="5335518"/>
            <a:ext cx="1459790" cy="369332"/>
          </a:xfrm>
          <a:prstGeom prst="rect">
            <a:avLst/>
          </a:prstGeom>
          <a:noFill/>
        </p:spPr>
        <p:txBody>
          <a:bodyPr wrap="square" rtlCol="0">
            <a:spAutoFit/>
          </a:bodyPr>
          <a:lstStyle/>
          <a:p>
            <a:r>
              <a:rPr lang="en-MY" dirty="0"/>
              <a:t>authenticate</a:t>
            </a:r>
          </a:p>
        </p:txBody>
      </p:sp>
      <p:sp>
        <p:nvSpPr>
          <p:cNvPr id="76" name="TextBox 75"/>
          <p:cNvSpPr txBox="1"/>
          <p:nvPr/>
        </p:nvSpPr>
        <p:spPr>
          <a:xfrm>
            <a:off x="8361334" y="4147478"/>
            <a:ext cx="1568308" cy="369332"/>
          </a:xfrm>
          <a:prstGeom prst="rect">
            <a:avLst/>
          </a:prstGeom>
          <a:noFill/>
        </p:spPr>
        <p:txBody>
          <a:bodyPr wrap="square" rtlCol="0">
            <a:spAutoFit/>
          </a:bodyPr>
          <a:lstStyle/>
          <a:p>
            <a:r>
              <a:rPr lang="en-MY" dirty="0"/>
              <a:t>Add &amp; update</a:t>
            </a:r>
          </a:p>
        </p:txBody>
      </p:sp>
      <p:pic>
        <p:nvPicPr>
          <p:cNvPr id="86" name="Picture 85"/>
          <p:cNvPicPr>
            <a:picLocks noChangeAspect="1"/>
          </p:cNvPicPr>
          <p:nvPr/>
        </p:nvPicPr>
        <p:blipFill rotWithShape="1">
          <a:blip r:embed="rId2">
            <a:extLst>
              <a:ext uri="{28A0092B-C50C-407E-A947-70E740481C1C}">
                <a14:useLocalDpi xmlns:a14="http://schemas.microsoft.com/office/drawing/2010/main" val="0"/>
              </a:ext>
            </a:extLst>
          </a:blip>
          <a:srcRect b="4740"/>
          <a:stretch/>
        </p:blipFill>
        <p:spPr>
          <a:xfrm>
            <a:off x="787155" y="877075"/>
            <a:ext cx="8421997" cy="4512835"/>
          </a:xfrm>
          <a:prstGeom prst="rect">
            <a:avLst/>
          </a:prstGeom>
        </p:spPr>
      </p:pic>
      <p:pic>
        <p:nvPicPr>
          <p:cNvPr id="87"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4818"/>
          <a:stretch/>
        </p:blipFill>
        <p:spPr>
          <a:xfrm>
            <a:off x="1294540" y="1326459"/>
            <a:ext cx="8541604" cy="4573168"/>
          </a:xfrm>
        </p:spPr>
      </p:pic>
      <p:pic>
        <p:nvPicPr>
          <p:cNvPr id="89" name="Picture 88"/>
          <p:cNvPicPr>
            <a:picLocks noChangeAspect="1"/>
          </p:cNvPicPr>
          <p:nvPr/>
        </p:nvPicPr>
        <p:blipFill rotWithShape="1">
          <a:blip r:embed="rId4">
            <a:extLst>
              <a:ext uri="{28A0092B-C50C-407E-A947-70E740481C1C}">
                <a14:useLocalDpi xmlns:a14="http://schemas.microsoft.com/office/drawing/2010/main" val="0"/>
              </a:ext>
            </a:extLst>
          </a:blip>
          <a:srcRect b="4319"/>
          <a:stretch/>
        </p:blipFill>
        <p:spPr>
          <a:xfrm>
            <a:off x="1795744" y="1662276"/>
            <a:ext cx="8414189" cy="452853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9555" y="1956038"/>
            <a:ext cx="8344961" cy="4694041"/>
          </a:xfrm>
          <a:prstGeom prst="rect">
            <a:avLst/>
          </a:prstGeom>
        </p:spPr>
      </p:pic>
    </p:spTree>
    <p:extLst>
      <p:ext uri="{BB962C8B-B14F-4D97-AF65-F5344CB8AC3E}">
        <p14:creationId xmlns:p14="http://schemas.microsoft.com/office/powerpoint/2010/main" val="2337152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1000" fill="hold"/>
                                        <p:tgtEl>
                                          <p:spTgt spid="86"/>
                                        </p:tgtEl>
                                        <p:attrNameLst>
                                          <p:attrName>ppt_w</p:attrName>
                                        </p:attrNameLst>
                                      </p:cBhvr>
                                      <p:tavLst>
                                        <p:tav tm="0">
                                          <p:val>
                                            <p:fltVal val="0"/>
                                          </p:val>
                                        </p:tav>
                                        <p:tav tm="100000">
                                          <p:val>
                                            <p:strVal val="#ppt_w"/>
                                          </p:val>
                                        </p:tav>
                                      </p:tavLst>
                                    </p:anim>
                                    <p:anim calcmode="lin" valueType="num">
                                      <p:cBhvr>
                                        <p:cTn id="8" dur="1000" fill="hold"/>
                                        <p:tgtEl>
                                          <p:spTgt spid="86"/>
                                        </p:tgtEl>
                                        <p:attrNameLst>
                                          <p:attrName>ppt_h</p:attrName>
                                        </p:attrNameLst>
                                      </p:cBhvr>
                                      <p:tavLst>
                                        <p:tav tm="0">
                                          <p:val>
                                            <p:fltVal val="0"/>
                                          </p:val>
                                        </p:tav>
                                        <p:tav tm="100000">
                                          <p:val>
                                            <p:strVal val="#ppt_h"/>
                                          </p:val>
                                        </p:tav>
                                      </p:tavLst>
                                    </p:anim>
                                    <p:anim calcmode="lin" valueType="num">
                                      <p:cBhvr>
                                        <p:cTn id="9" dur="1000" fill="hold"/>
                                        <p:tgtEl>
                                          <p:spTgt spid="86"/>
                                        </p:tgtEl>
                                        <p:attrNameLst>
                                          <p:attrName>style.rotation</p:attrName>
                                        </p:attrNameLst>
                                      </p:cBhvr>
                                      <p:tavLst>
                                        <p:tav tm="0">
                                          <p:val>
                                            <p:fltVal val="90"/>
                                          </p:val>
                                        </p:tav>
                                        <p:tav tm="100000">
                                          <p:val>
                                            <p:fltVal val="0"/>
                                          </p:val>
                                        </p:tav>
                                      </p:tavLst>
                                    </p:anim>
                                    <p:animEffect transition="in" filter="fade">
                                      <p:cBhvr>
                                        <p:cTn id="10" dur="10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p:cTn id="15" dur="1000" fill="hold"/>
                                        <p:tgtEl>
                                          <p:spTgt spid="87"/>
                                        </p:tgtEl>
                                        <p:attrNameLst>
                                          <p:attrName>ppt_w</p:attrName>
                                        </p:attrNameLst>
                                      </p:cBhvr>
                                      <p:tavLst>
                                        <p:tav tm="0">
                                          <p:val>
                                            <p:fltVal val="0"/>
                                          </p:val>
                                        </p:tav>
                                        <p:tav tm="100000">
                                          <p:val>
                                            <p:strVal val="#ppt_w"/>
                                          </p:val>
                                        </p:tav>
                                      </p:tavLst>
                                    </p:anim>
                                    <p:anim calcmode="lin" valueType="num">
                                      <p:cBhvr>
                                        <p:cTn id="16" dur="1000" fill="hold"/>
                                        <p:tgtEl>
                                          <p:spTgt spid="87"/>
                                        </p:tgtEl>
                                        <p:attrNameLst>
                                          <p:attrName>ppt_h</p:attrName>
                                        </p:attrNameLst>
                                      </p:cBhvr>
                                      <p:tavLst>
                                        <p:tav tm="0">
                                          <p:val>
                                            <p:fltVal val="0"/>
                                          </p:val>
                                        </p:tav>
                                        <p:tav tm="100000">
                                          <p:val>
                                            <p:strVal val="#ppt_h"/>
                                          </p:val>
                                        </p:tav>
                                      </p:tavLst>
                                    </p:anim>
                                    <p:anim calcmode="lin" valueType="num">
                                      <p:cBhvr>
                                        <p:cTn id="17" dur="1000" fill="hold"/>
                                        <p:tgtEl>
                                          <p:spTgt spid="87"/>
                                        </p:tgtEl>
                                        <p:attrNameLst>
                                          <p:attrName>style.rotation</p:attrName>
                                        </p:attrNameLst>
                                      </p:cBhvr>
                                      <p:tavLst>
                                        <p:tav tm="0">
                                          <p:val>
                                            <p:fltVal val="90"/>
                                          </p:val>
                                        </p:tav>
                                        <p:tav tm="100000">
                                          <p:val>
                                            <p:fltVal val="0"/>
                                          </p:val>
                                        </p:tav>
                                      </p:tavLst>
                                    </p:anim>
                                    <p:animEffect transition="in" filter="fade">
                                      <p:cBhvr>
                                        <p:cTn id="18" dur="1000"/>
                                        <p:tgtEl>
                                          <p:spTgt spid="8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89"/>
                                        </p:tgtEl>
                                        <p:attrNameLst>
                                          <p:attrName>style.visibility</p:attrName>
                                        </p:attrNameLst>
                                      </p:cBhvr>
                                      <p:to>
                                        <p:strVal val="visible"/>
                                      </p:to>
                                    </p:set>
                                    <p:anim calcmode="lin" valueType="num">
                                      <p:cBhvr>
                                        <p:cTn id="23" dur="1000" fill="hold"/>
                                        <p:tgtEl>
                                          <p:spTgt spid="89"/>
                                        </p:tgtEl>
                                        <p:attrNameLst>
                                          <p:attrName>ppt_w</p:attrName>
                                        </p:attrNameLst>
                                      </p:cBhvr>
                                      <p:tavLst>
                                        <p:tav tm="0">
                                          <p:val>
                                            <p:fltVal val="0"/>
                                          </p:val>
                                        </p:tav>
                                        <p:tav tm="100000">
                                          <p:val>
                                            <p:strVal val="#ppt_w"/>
                                          </p:val>
                                        </p:tav>
                                      </p:tavLst>
                                    </p:anim>
                                    <p:anim calcmode="lin" valueType="num">
                                      <p:cBhvr>
                                        <p:cTn id="24" dur="1000" fill="hold"/>
                                        <p:tgtEl>
                                          <p:spTgt spid="89"/>
                                        </p:tgtEl>
                                        <p:attrNameLst>
                                          <p:attrName>ppt_h</p:attrName>
                                        </p:attrNameLst>
                                      </p:cBhvr>
                                      <p:tavLst>
                                        <p:tav tm="0">
                                          <p:val>
                                            <p:fltVal val="0"/>
                                          </p:val>
                                        </p:tav>
                                        <p:tav tm="100000">
                                          <p:val>
                                            <p:strVal val="#ppt_h"/>
                                          </p:val>
                                        </p:tav>
                                      </p:tavLst>
                                    </p:anim>
                                    <p:anim calcmode="lin" valueType="num">
                                      <p:cBhvr>
                                        <p:cTn id="25" dur="1000" fill="hold"/>
                                        <p:tgtEl>
                                          <p:spTgt spid="89"/>
                                        </p:tgtEl>
                                        <p:attrNameLst>
                                          <p:attrName>style.rotation</p:attrName>
                                        </p:attrNameLst>
                                      </p:cBhvr>
                                      <p:tavLst>
                                        <p:tav tm="0">
                                          <p:val>
                                            <p:fltVal val="90"/>
                                          </p:val>
                                        </p:tav>
                                        <p:tav tm="100000">
                                          <p:val>
                                            <p:fltVal val="0"/>
                                          </p:val>
                                        </p:tav>
                                      </p:tavLst>
                                    </p:anim>
                                    <p:animEffect transition="in" filter="fade">
                                      <p:cBhvr>
                                        <p:cTn id="26" dur="1000"/>
                                        <p:tgtEl>
                                          <p:spTgt spid="8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1848</TotalTime>
  <Words>535</Words>
  <Application>Microsoft Office PowerPoint</Application>
  <PresentationFormat>Widescreen</PresentationFormat>
  <Paragraphs>89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MS Gothic</vt:lpstr>
      <vt:lpstr>Arial</vt:lpstr>
      <vt:lpstr>Calibri</vt:lpstr>
      <vt:lpstr>Gill Sans MT</vt:lpstr>
      <vt:lpstr>Tahoma</vt:lpstr>
      <vt:lpstr>Times New Roman</vt:lpstr>
      <vt:lpstr>Gallery</vt:lpstr>
      <vt:lpstr>PowerPoint Presentation</vt:lpstr>
      <vt:lpstr>Category of our internship task</vt:lpstr>
      <vt:lpstr>Specific tasks to be completed</vt:lpstr>
      <vt:lpstr>Skill to be achieved through the task</vt:lpstr>
      <vt:lpstr>PowerPoint Presentation</vt:lpstr>
      <vt:lpstr>Completed tasks</vt:lpstr>
      <vt:lpstr>PowerPoint Presentation</vt:lpstr>
      <vt:lpstr>Completed tasks</vt:lpstr>
      <vt:lpstr>PowerPoint Presentation</vt:lpstr>
      <vt:lpstr>Completed tasks</vt:lpstr>
      <vt:lpstr>PowerPoint Presentation</vt:lpstr>
      <vt:lpstr>PowerPoint Presentation</vt:lpstr>
      <vt:lpstr>Remaining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tuan saifuddin</dc:creator>
  <cp:lastModifiedBy>tuan saifuddin</cp:lastModifiedBy>
  <cp:revision>37</cp:revision>
  <dcterms:created xsi:type="dcterms:W3CDTF">2016-06-04T03:27:19Z</dcterms:created>
  <dcterms:modified xsi:type="dcterms:W3CDTF">2016-06-27T06:39:51Z</dcterms:modified>
</cp:coreProperties>
</file>